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4" r:id="rId2"/>
    <p:sldId id="265" r:id="rId3"/>
    <p:sldId id="256" r:id="rId4"/>
    <p:sldId id="257" r:id="rId5"/>
    <p:sldId id="258" r:id="rId6"/>
    <p:sldId id="259" r:id="rId7"/>
    <p:sldId id="262" r:id="rId8"/>
    <p:sldId id="260" r:id="rId9"/>
    <p:sldId id="266" r:id="rId10"/>
    <p:sldId id="261" r:id="rId11"/>
    <p:sldId id="263" r:id="rId1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B3E6E-1ABD-4D61-8B1D-E0D4B034C718}" type="datetimeFigureOut">
              <a:rPr lang="ar-IQ" smtClean="0"/>
              <a:t>13/10/1442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9CDAC-9439-4EF2-BBC7-989CC4D04A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33024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B3E6E-1ABD-4D61-8B1D-E0D4B034C718}" type="datetimeFigureOut">
              <a:rPr lang="ar-IQ" smtClean="0"/>
              <a:t>13/10/1442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9CDAC-9439-4EF2-BBC7-989CC4D04A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30585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B3E6E-1ABD-4D61-8B1D-E0D4B034C718}" type="datetimeFigureOut">
              <a:rPr lang="ar-IQ" smtClean="0"/>
              <a:t>13/10/1442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9CDAC-9439-4EF2-BBC7-989CC4D04A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96842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B3E6E-1ABD-4D61-8B1D-E0D4B034C718}" type="datetimeFigureOut">
              <a:rPr lang="ar-IQ" smtClean="0"/>
              <a:t>13/10/1442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9CDAC-9439-4EF2-BBC7-989CC4D04A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35640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B3E6E-1ABD-4D61-8B1D-E0D4B034C718}" type="datetimeFigureOut">
              <a:rPr lang="ar-IQ" smtClean="0"/>
              <a:t>13/10/1442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9CDAC-9439-4EF2-BBC7-989CC4D04A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94424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B3E6E-1ABD-4D61-8B1D-E0D4B034C718}" type="datetimeFigureOut">
              <a:rPr lang="ar-IQ" smtClean="0"/>
              <a:t>13/10/1442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9CDAC-9439-4EF2-BBC7-989CC4D04A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86896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B3E6E-1ABD-4D61-8B1D-E0D4B034C718}" type="datetimeFigureOut">
              <a:rPr lang="ar-IQ" smtClean="0"/>
              <a:t>13/10/1442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9CDAC-9439-4EF2-BBC7-989CC4D04A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84086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B3E6E-1ABD-4D61-8B1D-E0D4B034C718}" type="datetimeFigureOut">
              <a:rPr lang="ar-IQ" smtClean="0"/>
              <a:t>13/10/1442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9CDAC-9439-4EF2-BBC7-989CC4D04A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23700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B3E6E-1ABD-4D61-8B1D-E0D4B034C718}" type="datetimeFigureOut">
              <a:rPr lang="ar-IQ" smtClean="0"/>
              <a:t>13/10/1442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9CDAC-9439-4EF2-BBC7-989CC4D04A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60460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B3E6E-1ABD-4D61-8B1D-E0D4B034C718}" type="datetimeFigureOut">
              <a:rPr lang="ar-IQ" smtClean="0"/>
              <a:t>13/10/1442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9CDAC-9439-4EF2-BBC7-989CC4D04A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1226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B3E6E-1ABD-4D61-8B1D-E0D4B034C718}" type="datetimeFigureOut">
              <a:rPr lang="ar-IQ" smtClean="0"/>
              <a:t>13/10/1442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9CDAC-9439-4EF2-BBC7-989CC4D04A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56862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CB3E6E-1ABD-4D61-8B1D-E0D4B034C718}" type="datetimeFigureOut">
              <a:rPr lang="ar-IQ" smtClean="0"/>
              <a:t>13/10/1442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9CDAC-9439-4EF2-BBC7-989CC4D04A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86977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lm.nih.gov/medlineplus/ency/article/000982.htm" TargetMode="External"/><Relationship Id="rId2" Type="http://schemas.openxmlformats.org/officeDocument/2006/relationships/hyperlink" Target="http://www.nlm.nih.gov/medlineplus/ency/article/001114.htm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nlm.nih.gov/medlineplus/ency/article/000589.htm" TargetMode="External"/><Relationship Id="rId5" Type="http://schemas.openxmlformats.org/officeDocument/2006/relationships/hyperlink" Target="http://www.nlm.nih.gov/medlineplus/ency/article/003644.htm" TargetMode="External"/><Relationship Id="rId4" Type="http://schemas.openxmlformats.org/officeDocument/2006/relationships/hyperlink" Target="http://www.nlm.nih.gov/medlineplus/ency/article/000129.ht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lnfoth\Desktop\drop4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52311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979712" y="116632"/>
            <a:ext cx="5184576" cy="72008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>
              <a:lnSpc>
                <a:spcPts val="1590"/>
              </a:lnSpc>
              <a:spcAft>
                <a:spcPts val="1200"/>
              </a:spcAft>
            </a:pPr>
            <a:r>
              <a:rPr lang="en-US" sz="2800" b="1" dirty="0">
                <a:solidFill>
                  <a:srgbClr val="FFFF00"/>
                </a:solidFill>
                <a:latin typeface="Times New Roman"/>
                <a:ea typeface="Times New Roman"/>
                <a:cs typeface="Arial"/>
              </a:rPr>
              <a:t>Low hematocrit may be due to</a:t>
            </a:r>
            <a:r>
              <a:rPr lang="en-US" dirty="0">
                <a:solidFill>
                  <a:prstClr val="black"/>
                </a:solidFill>
                <a:latin typeface="Times New Roman"/>
                <a:ea typeface="Times New Roman"/>
                <a:cs typeface="Arial"/>
              </a:rPr>
              <a:t>:</a:t>
            </a:r>
            <a:endParaRPr lang="en-US" sz="1400" dirty="0">
              <a:solidFill>
                <a:prstClr val="black"/>
              </a:solidFill>
              <a:ea typeface="Calibri"/>
              <a:cs typeface="Arial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067944" y="1052736"/>
            <a:ext cx="1872208" cy="43204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/>
              <a:t>Anemia</a:t>
            </a:r>
            <a:endParaRPr lang="ar-IQ" sz="2000" b="1" dirty="0"/>
          </a:p>
        </p:txBody>
      </p:sp>
      <p:sp>
        <p:nvSpPr>
          <p:cNvPr id="6" name="Rounded Rectangle 5"/>
          <p:cNvSpPr/>
          <p:nvPr/>
        </p:nvSpPr>
        <p:spPr>
          <a:xfrm>
            <a:off x="4067944" y="1700808"/>
            <a:ext cx="1872208" cy="43204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/>
              <a:t>Bleeding</a:t>
            </a:r>
            <a:endParaRPr lang="ar-IQ" sz="20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2944146" y="2348880"/>
            <a:ext cx="393211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342900" lvl="0" indent="-342900">
              <a:lnSpc>
                <a:spcPts val="159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endParaRPr lang="en-US" sz="2000" b="1" dirty="0">
              <a:solidFill>
                <a:prstClr val="black"/>
              </a:solidFill>
              <a:ea typeface="Calibri"/>
              <a:cs typeface="Arial"/>
            </a:endParaRPr>
          </a:p>
          <a:p>
            <a:pPr marL="342900" lvl="0" indent="-342900">
              <a:lnSpc>
                <a:spcPts val="159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en-US" sz="2000" b="1" dirty="0">
                <a:solidFill>
                  <a:prstClr val="black"/>
                </a:solidFill>
                <a:latin typeface="Times New Roman"/>
                <a:ea typeface="Times New Roman"/>
                <a:cs typeface="Arial"/>
              </a:rPr>
              <a:t>Destruction of red blood cells</a:t>
            </a:r>
            <a:endParaRPr lang="en-US" sz="2000" b="1" dirty="0">
              <a:solidFill>
                <a:prstClr val="black"/>
              </a:solidFill>
              <a:ea typeface="Calibri"/>
              <a:cs typeface="Arial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851920" y="3254299"/>
            <a:ext cx="2376264" cy="36004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Malnutrition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555776" y="3861048"/>
            <a:ext cx="4752528" cy="72008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marL="342900" lvl="0" indent="-342900">
              <a:lnSpc>
                <a:spcPts val="159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en-US" b="1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Nutritional deficiencies of iron, </a:t>
            </a:r>
            <a:r>
              <a:rPr lang="en-US" b="1" dirty="0" err="1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folate</a:t>
            </a:r>
            <a:r>
              <a:rPr lang="en-US" b="1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, vitamin B12, and vitamin B6</a:t>
            </a:r>
            <a:endParaRPr lang="en-US" sz="1400" b="1" dirty="0">
              <a:solidFill>
                <a:srgbClr val="FF0000"/>
              </a:solidFill>
              <a:ea typeface="Calibri"/>
              <a:cs typeface="Arial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851920" y="4941168"/>
            <a:ext cx="2836642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marL="342900" lvl="0" indent="-342900" algn="ctr">
              <a:lnSpc>
                <a:spcPts val="159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en-US" sz="2400" b="1" dirty="0" err="1">
                <a:solidFill>
                  <a:srgbClr val="0070C0"/>
                </a:solidFill>
                <a:latin typeface="Times New Roman"/>
                <a:ea typeface="Times New Roman"/>
                <a:cs typeface="Arial"/>
              </a:rPr>
              <a:t>Overhydration</a:t>
            </a:r>
            <a:endParaRPr lang="en-US" sz="2400" b="1" dirty="0">
              <a:solidFill>
                <a:srgbClr val="0070C0"/>
              </a:solidFill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64382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07704" y="260648"/>
            <a:ext cx="5400600" cy="50405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>
                <a:solidFill>
                  <a:srgbClr val="FFFF00"/>
                </a:solidFill>
                <a:latin typeface="Times New Roman"/>
                <a:ea typeface="Times New Roman"/>
                <a:cs typeface="Arial"/>
              </a:rPr>
              <a:t>High hematocrit may be due to</a:t>
            </a:r>
            <a:endParaRPr lang="ar-IQ" sz="2400" b="1" dirty="0">
              <a:solidFill>
                <a:srgbClr val="FFFF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131840" y="980728"/>
            <a:ext cx="3168352" cy="57606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marL="342900" lvl="0" indent="-342900">
              <a:lnSpc>
                <a:spcPts val="159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en-US" sz="2000" u="sng" dirty="0">
                <a:solidFill>
                  <a:prstClr val="black"/>
                </a:solidFill>
                <a:latin typeface="Times New Roman"/>
                <a:ea typeface="Times New Roman"/>
                <a:cs typeface="Arial"/>
                <a:hlinkClick r:id="rId2"/>
              </a:rPr>
              <a:t>Congenital heart disease</a:t>
            </a:r>
            <a:endParaRPr lang="en-US" sz="2000" u="sng" dirty="0">
              <a:solidFill>
                <a:prstClr val="black"/>
              </a:solidFill>
              <a:ea typeface="Calibri"/>
              <a:cs typeface="Arial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131840" y="1844824"/>
            <a:ext cx="3312368" cy="64807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marL="342900" lvl="0" indent="-342900" algn="ctr">
              <a:lnSpc>
                <a:spcPts val="159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en-US" sz="2400" dirty="0">
                <a:solidFill>
                  <a:schemeClr val="tx1"/>
                </a:solidFill>
                <a:latin typeface="Times New Roman"/>
                <a:ea typeface="Times New Roman"/>
                <a:cs typeface="Arial"/>
                <a:hlinkClick r:id="rId3"/>
              </a:rPr>
              <a:t>Dehydration</a:t>
            </a:r>
            <a:endParaRPr lang="en-US" sz="2400" dirty="0">
              <a:solidFill>
                <a:schemeClr val="tx1"/>
              </a:solidFill>
              <a:ea typeface="Calibri"/>
              <a:cs typeface="Arial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419872" y="2780928"/>
            <a:ext cx="2880320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marL="342900" lvl="0" indent="-342900">
              <a:lnSpc>
                <a:spcPts val="159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en-US" sz="2000" dirty="0" err="1">
                <a:solidFill>
                  <a:schemeClr val="tx1"/>
                </a:solidFill>
                <a:latin typeface="Times New Roman"/>
                <a:ea typeface="Times New Roman"/>
                <a:cs typeface="Arial"/>
                <a:hlinkClick r:id="rId4"/>
              </a:rPr>
              <a:t>Cor</a:t>
            </a:r>
            <a:r>
              <a:rPr lang="en-US" sz="2000" dirty="0">
                <a:solidFill>
                  <a:schemeClr val="tx1"/>
                </a:solidFill>
                <a:latin typeface="Times New Roman"/>
                <a:ea typeface="Times New Roman"/>
                <a:cs typeface="Arial"/>
                <a:hlinkClick r:id="rId4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/>
                <a:ea typeface="Times New Roman"/>
                <a:cs typeface="Arial"/>
                <a:hlinkClick r:id="rId4"/>
              </a:rPr>
              <a:t>pulmonale</a:t>
            </a:r>
            <a:endParaRPr lang="en-US" sz="2000" dirty="0">
              <a:solidFill>
                <a:schemeClr val="tx1"/>
              </a:solidFill>
              <a:ea typeface="Calibri"/>
              <a:cs typeface="Arial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419872" y="3573016"/>
            <a:ext cx="2880320" cy="576064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marL="342900" lvl="0" indent="-342900">
              <a:lnSpc>
                <a:spcPts val="159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Arial"/>
                <a:hlinkClick r:id="rId5"/>
              </a:rPr>
              <a:t>Erythrocytosis</a:t>
            </a:r>
            <a:endParaRPr lang="en-US" sz="2400" dirty="0">
              <a:solidFill>
                <a:prstClr val="black"/>
              </a:solidFill>
              <a:ea typeface="Calibri"/>
              <a:cs typeface="Arial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627784" y="4437112"/>
            <a:ext cx="4248472" cy="50405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000" dirty="0">
                <a:solidFill>
                  <a:prstClr val="black"/>
                </a:solidFill>
                <a:latin typeface="Times New Roman"/>
                <a:ea typeface="Times New Roman"/>
                <a:cs typeface="Arial"/>
              </a:rPr>
              <a:t>Low blood oxygen levels (hypoxia</a:t>
            </a:r>
            <a:endParaRPr lang="ar-IQ" sz="2000" dirty="0"/>
          </a:p>
        </p:txBody>
      </p:sp>
      <p:sp>
        <p:nvSpPr>
          <p:cNvPr id="9" name="Rounded Rectangle 8"/>
          <p:cNvSpPr/>
          <p:nvPr/>
        </p:nvSpPr>
        <p:spPr>
          <a:xfrm>
            <a:off x="3851920" y="5301208"/>
            <a:ext cx="2736304" cy="521775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marL="342900" lvl="0" indent="-342900">
              <a:lnSpc>
                <a:spcPts val="159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en-US" sz="2000" dirty="0">
                <a:solidFill>
                  <a:prstClr val="black"/>
                </a:solidFill>
                <a:latin typeface="Times New Roman"/>
                <a:ea typeface="Times New Roman"/>
                <a:cs typeface="Arial"/>
              </a:rPr>
              <a:t>Pulmonary fibrosis</a:t>
            </a:r>
            <a:endParaRPr lang="en-US" sz="2000" dirty="0">
              <a:solidFill>
                <a:prstClr val="black"/>
              </a:solidFill>
              <a:ea typeface="Calibri"/>
              <a:cs typeface="Arial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563888" y="6021288"/>
            <a:ext cx="3312368" cy="43204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marL="342900" lvl="0" indent="-342900">
              <a:lnSpc>
                <a:spcPts val="159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en-US" sz="2400" dirty="0" smtClean="0">
                <a:solidFill>
                  <a:prstClr val="black"/>
                </a:solidFill>
                <a:latin typeface="Times New Roman"/>
                <a:ea typeface="Times New Roman"/>
                <a:cs typeface="Arial"/>
                <a:hlinkClick r:id="rId6"/>
              </a:rPr>
              <a:t>Polycythemia </a:t>
            </a:r>
            <a:r>
              <a:rPr lang="en-US" sz="2400" dirty="0" err="1" smtClean="0">
                <a:solidFill>
                  <a:prstClr val="black"/>
                </a:solidFill>
                <a:latin typeface="Times New Roman"/>
                <a:ea typeface="Times New Roman"/>
                <a:cs typeface="Arial"/>
                <a:hlinkClick r:id="rId6"/>
              </a:rPr>
              <a:t>vera</a:t>
            </a:r>
            <a:endParaRPr lang="en-US" sz="2400" dirty="0">
              <a:solidFill>
                <a:prstClr val="black"/>
              </a:solidFill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6316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7200" dirty="0" smtClean="0"/>
              <a:t>Practical physiology</a:t>
            </a:r>
          </a:p>
          <a:p>
            <a:pPr algn="ctr"/>
            <a:r>
              <a:rPr lang="en-US" sz="7200" dirty="0" smtClean="0"/>
              <a:t>Lab 2 </a:t>
            </a:r>
          </a:p>
          <a:p>
            <a:pPr algn="ctr"/>
            <a:r>
              <a:rPr lang="en-US" sz="7200" dirty="0" smtClean="0"/>
              <a:t>Hematocrit</a:t>
            </a:r>
            <a:endParaRPr lang="ar-IQ" sz="7200" dirty="0"/>
          </a:p>
        </p:txBody>
      </p:sp>
    </p:spTree>
    <p:extLst>
      <p:ext uri="{BB962C8B-B14F-4D97-AF65-F5344CB8AC3E}">
        <p14:creationId xmlns:p14="http://schemas.microsoft.com/office/powerpoint/2010/main" val="3528186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ematocrit: High or Low? All You Need to Know - SelfDecode Lab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1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2557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ematocrit - a review of different analytical metho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49987"/>
            <a:ext cx="2736304" cy="6708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1604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ematocrit tubes - Capillaries - Tips - Micropipettes - DD Biolab -  Laboratory equipm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6398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AHN myLab® Hematocrit Centrifuge 12000 RP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0"/>
            <a:ext cx="590465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Packed Cell Volume (PCV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00154"/>
            <a:ext cx="2505075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PCV — Vet Nursing Educati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5244" y="1196752"/>
            <a:ext cx="3111724" cy="4163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2624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Blood cell indices - Hematocri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268760"/>
            <a:ext cx="3096344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emataStat II | Hemoglobin Centrifuge | EKF Diagnostic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2776"/>
            <a:ext cx="4787335" cy="3358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1418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Normal Hemoglobin and Hematocrit Ranges | Download Table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sp>
        <p:nvSpPr>
          <p:cNvPr id="4" name="AutoShape 6" descr="Normal Hemoglobin and Hematocrit Ranges | Download Table"/>
          <p:cNvSpPr>
            <a:spLocks noChangeAspect="1" noChangeArrowheads="1"/>
          </p:cNvSpPr>
          <p:nvPr/>
        </p:nvSpPr>
        <p:spPr bwMode="auto">
          <a:xfrm>
            <a:off x="9075738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pic>
        <p:nvPicPr>
          <p:cNvPr id="5128" name="Picture 8" descr="Packed Cell Volume (PCV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7"/>
            <a:ext cx="9075738" cy="685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7498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2038530"/>
              </p:ext>
            </p:extLst>
          </p:nvPr>
        </p:nvGraphicFramePr>
        <p:xfrm>
          <a:off x="1466850" y="1124743"/>
          <a:ext cx="6210300" cy="3096345"/>
        </p:xfrm>
        <a:graphic>
          <a:graphicData uri="http://schemas.openxmlformats.org/drawingml/2006/table">
            <a:tbl>
              <a:tblPr/>
              <a:tblGrid>
                <a:gridCol w="1881014"/>
                <a:gridCol w="1872208"/>
                <a:gridCol w="2457078"/>
              </a:tblGrid>
              <a:tr h="1152129">
                <a:tc>
                  <a:txBody>
                    <a:bodyPr/>
                    <a:lstStyle/>
                    <a:p>
                      <a:pPr algn="l" fontAlgn="t"/>
                      <a:endParaRPr lang="en-US" b="1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R="95250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ar-IQ" b="1" dirty="0" smtClean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GB" b="1" dirty="0" smtClean="0">
                          <a:solidFill>
                            <a:srgbClr val="000000"/>
                          </a:solidFill>
                          <a:effectLst/>
                        </a:rPr>
                        <a:t>                Male</a:t>
                      </a:r>
                      <a:endParaRPr lang="en-GB" b="1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95250" marR="95250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b="1" dirty="0" smtClean="0">
                          <a:solidFill>
                            <a:srgbClr val="000000"/>
                          </a:solidFill>
                          <a:effectLst/>
                        </a:rPr>
                        <a:t>                Female</a:t>
                      </a:r>
                      <a:endParaRPr lang="en-GB" b="1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95250" marR="95250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44216">
                <a:tc>
                  <a:txBody>
                    <a:bodyPr/>
                    <a:lstStyle/>
                    <a:p>
                      <a:r>
                        <a:rPr lang="en-US" b="1" dirty="0">
                          <a:effectLst/>
                        </a:rPr>
                        <a:t>Packed Cell Volume</a:t>
                      </a:r>
                      <a:r>
                        <a:rPr lang="en-US" dirty="0">
                          <a:effectLst/>
                        </a:rPr>
                        <a:t> (</a:t>
                      </a:r>
                      <a:r>
                        <a:rPr lang="en-US" b="1" dirty="0">
                          <a:effectLst/>
                        </a:rPr>
                        <a:t>PCV</a:t>
                      </a:r>
                      <a:r>
                        <a:rPr lang="en-US" dirty="0">
                          <a:effectLst/>
                        </a:rPr>
                        <a:t>)/</a:t>
                      </a:r>
                      <a:r>
                        <a:rPr lang="en-US" dirty="0" err="1">
                          <a:effectLst/>
                        </a:rPr>
                        <a:t>Haematocrit</a:t>
                      </a:r>
                      <a:r>
                        <a:rPr lang="en-US" dirty="0">
                          <a:effectLst/>
                        </a:rPr>
                        <a:t> (HCT</a:t>
                      </a:r>
                      <a:r>
                        <a:rPr lang="en-US" dirty="0" smtClean="0">
                          <a:effectLst/>
                        </a:rPr>
                        <a:t>)</a:t>
                      </a:r>
                    </a:p>
                    <a:p>
                      <a:r>
                        <a:rPr lang="en-US" sz="4800" b="1" dirty="0" smtClean="0">
                          <a:solidFill>
                            <a:srgbClr val="FF0000"/>
                          </a:solidFill>
                          <a:effectLst/>
                        </a:rPr>
                        <a:t>%</a:t>
                      </a:r>
                      <a:endParaRPr lang="en-US" sz="4800" b="1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R="95250" marT="76200" marB="7620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dirty="0" smtClean="0">
                          <a:effectLst/>
                        </a:rPr>
                        <a:t>0.40-0.524</a:t>
                      </a:r>
                      <a:endParaRPr lang="ar-IQ" b="1" dirty="0" smtClean="0">
                        <a:effectLst/>
                      </a:endParaRPr>
                    </a:p>
                    <a:p>
                      <a:pPr algn="ctr"/>
                      <a:r>
                        <a:rPr lang="ar-IQ" b="1" dirty="0" smtClean="0">
                          <a:effectLst/>
                        </a:rPr>
                        <a:t>4</a:t>
                      </a:r>
                      <a:r>
                        <a:rPr lang="ar-IQ" dirty="0" smtClean="0">
                          <a:effectLst/>
                        </a:rPr>
                        <a:t>5</a:t>
                      </a:r>
                      <a:endParaRPr lang="ar-IQ" dirty="0">
                        <a:effectLst/>
                      </a:endParaRPr>
                    </a:p>
                  </a:txBody>
                  <a:tcPr marL="95250" marR="95250" marT="76200" marB="7620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dirty="0" smtClean="0">
                          <a:effectLst/>
                        </a:rPr>
                        <a:t>0.37-0.47</a:t>
                      </a:r>
                    </a:p>
                    <a:p>
                      <a:pPr algn="ctr"/>
                      <a:r>
                        <a:rPr lang="ar-IQ" dirty="0" smtClean="0">
                          <a:effectLst/>
                        </a:rPr>
                        <a:t>40</a:t>
                      </a:r>
                      <a:endParaRPr lang="ar-IQ" dirty="0">
                        <a:effectLst/>
                      </a:endParaRPr>
                    </a:p>
                  </a:txBody>
                  <a:tcPr marL="95250" marR="95250" marT="76200" marB="7620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3170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68</Words>
  <Application>Microsoft Office PowerPoint</Application>
  <PresentationFormat>On-screen Show (4:3)</PresentationFormat>
  <Paragraphs>27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DR.Ahmed Saker</dc:creator>
  <cp:lastModifiedBy>DR.Ahmed Saker</cp:lastModifiedBy>
  <cp:revision>13</cp:revision>
  <dcterms:created xsi:type="dcterms:W3CDTF">2021-05-23T12:07:38Z</dcterms:created>
  <dcterms:modified xsi:type="dcterms:W3CDTF">2021-05-24T05:17:24Z</dcterms:modified>
</cp:coreProperties>
</file>